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Funnel Sans" panose="020B0604020202020204" charset="0"/>
      <p:regular r:id="rId13"/>
    </p:embeddedFont>
    <p:embeddedFont>
      <p:font typeface="Mona Sans Semi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3" d="100"/>
          <a:sy n="63" d="100"/>
        </p:scale>
        <p:origin x="946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3086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C97B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FCBF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8AFF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15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FPGA in Medical Imaging: Enhancing Diagnostics at the Edge</a:t>
            </a:r>
            <a:endParaRPr lang="en-US" sz="44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700D88-C249-6BED-04EE-4BE3CDD8370C}"/>
              </a:ext>
            </a:extLst>
          </p:cNvPr>
          <p:cNvSpPr/>
          <p:nvPr/>
        </p:nvSpPr>
        <p:spPr>
          <a:xfrm>
            <a:off x="12901961" y="7639626"/>
            <a:ext cx="1639229" cy="5805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05558"/>
            <a:ext cx="7556421" cy="425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700"/>
              </a:lnSpc>
              <a:buNone/>
            </a:pPr>
            <a:r>
              <a:rPr lang="en-US" sz="133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Thank You</a:t>
            </a:r>
            <a:endParaRPr lang="en-US" sz="13350" dirty="0"/>
          </a:p>
        </p:txBody>
      </p:sp>
      <p:sp>
        <p:nvSpPr>
          <p:cNvPr id="4" name="Text 1"/>
          <p:cNvSpPr/>
          <p:nvPr/>
        </p:nvSpPr>
        <p:spPr>
          <a:xfrm>
            <a:off x="2870835" y="619863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endParaRPr lang="en-US" sz="2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644491" y="1197292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Agenda</a:t>
            </a:r>
            <a:endParaRPr lang="en-US" sz="8900" dirty="0"/>
          </a:p>
        </p:txBody>
      </p:sp>
      <p:sp>
        <p:nvSpPr>
          <p:cNvPr id="3" name="Shape 1"/>
          <p:cNvSpPr/>
          <p:nvPr/>
        </p:nvSpPr>
        <p:spPr>
          <a:xfrm>
            <a:off x="793790" y="3068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8860" y="311110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111103"/>
            <a:ext cx="564249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Bridging the Gap: FPGA &amp; Medical Tech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4097774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Overview of challenges and opportunities in medical embedded systems.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56884" y="3068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541955" y="311110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3111103"/>
            <a:ext cx="564261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Deep Dive: Featured Research Papers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8194000" y="4097774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Analysis of cutting-edge FPGA applications in medical imaging and diagnostics.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527720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78860" y="531971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5319713"/>
            <a:ext cx="564249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Synergies: Common Threads &amp; Innovations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530906" y="6306383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Identifying key trends and shared advancements across projects.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6884" y="527720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541955" y="531971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94000" y="5319713"/>
            <a:ext cx="564261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Future Directions: Leveraging FPGA for Impact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8194000" y="6306383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Strategic insights and potential next steps for impactful research.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6CEC5E-91B4-BD78-E8D0-72FA5BDD2C36}"/>
              </a:ext>
            </a:extLst>
          </p:cNvPr>
          <p:cNvSpPr/>
          <p:nvPr/>
        </p:nvSpPr>
        <p:spPr>
          <a:xfrm>
            <a:off x="12901961" y="7627434"/>
            <a:ext cx="1639229" cy="5805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9846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97493"/>
            <a:ext cx="10131266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 Lightweight Deep CNN for Breast Cancer Detection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93790" y="3690461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The Innovation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097179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Lightweight CNN:</a:t>
            </a: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Designed for breast cancer detection using ultrasound.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793790" y="4406741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Dual Implementation:</a:t>
            </a: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Deployed on FPGA and Android for real-time inference.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793790" y="4716304"/>
            <a:ext cx="632781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FPGA Optimization:</a:t>
            </a: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Handles image preprocessing and acceleration, reducing latency and power.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7516416" y="3690461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Why It Matters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516416" y="4097179"/>
            <a:ext cx="632781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Efficient &amp; Portable:</a:t>
            </a: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Ideal for low-resource settings, enabling decentralized diagnostics.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7516416" y="4660821"/>
            <a:ext cx="632781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Real-Time Edge Processing:</a:t>
            </a: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Low power consumption for instant results on embedded devices.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7516416" y="5224463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High Accuracy:</a:t>
            </a: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Achieves reliable detection with minimal hardware footprint.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793790" y="5791961"/>
            <a:ext cx="13042821" cy="27384"/>
          </a:xfrm>
          <a:prstGeom prst="rect">
            <a:avLst/>
          </a:prstGeom>
          <a:solidFill>
            <a:srgbClr val="52586B">
              <a:alpha val="5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793790" y="6057424"/>
            <a:ext cx="3168015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Our Contribution: Advancements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793790" y="6543556"/>
            <a:ext cx="130428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Expand to detect </a:t>
            </a:r>
            <a:r>
              <a:rPr lang="en-US" sz="12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other recurring diseases</a:t>
            </a: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(e.g., lung, kidney pathologies).</a:t>
            </a:r>
            <a:endParaRPr lang="en-US" sz="1250" dirty="0"/>
          </a:p>
        </p:txBody>
      </p:sp>
      <p:sp>
        <p:nvSpPr>
          <p:cNvPr id="15" name="Text 12"/>
          <p:cNvSpPr/>
          <p:nvPr/>
        </p:nvSpPr>
        <p:spPr>
          <a:xfrm>
            <a:off x="793790" y="6853118"/>
            <a:ext cx="130428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Utilize </a:t>
            </a:r>
            <a:r>
              <a:rPr lang="en-US" sz="12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advanced CNN compression</a:t>
            </a: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(quantization, pruning) for enhanced optimization.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793790" y="7162681"/>
            <a:ext cx="130428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Integrate </a:t>
            </a:r>
            <a:r>
              <a:rPr lang="en-US" sz="125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cloud support</a:t>
            </a:r>
            <a:r>
              <a:rPr lang="en-US" sz="12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for continuous feedback and remote monitoring, boosting diagnostic capabilities.</a:t>
            </a:r>
            <a:endParaRPr lang="en-US" sz="12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86BB47-AC60-29BA-5268-80BE545C6A69}"/>
              </a:ext>
            </a:extLst>
          </p:cNvPr>
          <p:cNvSpPr/>
          <p:nvPr/>
        </p:nvSpPr>
        <p:spPr>
          <a:xfrm>
            <a:off x="12901961" y="7627434"/>
            <a:ext cx="1639229" cy="5805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30223"/>
            <a:ext cx="7556421" cy="1063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FPGA for Real-Time Heart Sound Segmentation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280190" y="231862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The Innovation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6280190" y="2754392"/>
            <a:ext cx="3570684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Portable &amp; Low-Cost: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Focuses on heart sound segmentation from phonocardiogram (PCG) signals.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6280190" y="3630454"/>
            <a:ext cx="3570684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FPGA-Enabled Processing: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Facilitates fast, real-time signal processing directly on the device.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10273546" y="2318623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Why It Matters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10273546" y="2754392"/>
            <a:ext cx="3570684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Point-of-Care Diagnostics: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Provides an affordable, immediate solution for cardiovascular issues.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10273546" y="3630454"/>
            <a:ext cx="3570684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Efficient &amp; Accurate: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FPGA ensures high-speed, precise signal analysis.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10273546" y="4234339"/>
            <a:ext cx="3570684" cy="816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Mobile Health Ready: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Perfectly suited for remote and underserved areas, bridging healthcare gaps.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6280190" y="5386770"/>
            <a:ext cx="7556421" cy="28813"/>
          </a:xfrm>
          <a:prstGeom prst="rect">
            <a:avLst/>
          </a:prstGeom>
          <a:solidFill>
            <a:srgbClr val="52586B">
              <a:alpha val="50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280190" y="5670709"/>
            <a:ext cx="3394353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Our Contribution: Advancements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6280190" y="6191607"/>
            <a:ext cx="75564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 </a:t>
            </a: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lightweight deep learning models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for superior resource optimization on FPGA.</a:t>
            </a:r>
            <a:endParaRPr lang="en-US" sz="1300" dirty="0"/>
          </a:p>
        </p:txBody>
      </p:sp>
      <p:sp>
        <p:nvSpPr>
          <p:cNvPr id="14" name="Text 11"/>
          <p:cNvSpPr/>
          <p:nvPr/>
        </p:nvSpPr>
        <p:spPr>
          <a:xfrm>
            <a:off x="6280190" y="6523315"/>
            <a:ext cx="755642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Explore </a:t>
            </a: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adaptive filtering and AI-based anomaly detection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to significantly improve diagnostic accuracy.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6280190" y="7127200"/>
            <a:ext cx="7556421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Extend platform for </a:t>
            </a: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multi-organ imaging or diverse disease detection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increasing its utility.</a:t>
            </a:r>
            <a:endParaRPr lang="en-US" sz="13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A30227-CC95-5D57-605E-74E4E38589EB}"/>
              </a:ext>
            </a:extLst>
          </p:cNvPr>
          <p:cNvSpPr/>
          <p:nvPr/>
        </p:nvSpPr>
        <p:spPr>
          <a:xfrm>
            <a:off x="12901961" y="7627434"/>
            <a:ext cx="1639229" cy="5805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1526" y="746879"/>
            <a:ext cx="7580948" cy="1046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FPGA Prototype for Parkinson's Detection via Voice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781526" y="2212300"/>
            <a:ext cx="2093476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The Innovation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81526" y="2641282"/>
            <a:ext cx="3586163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Voice Signal Analysis: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Detects Parkinson's disease using speech patterns.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781526" y="3235881"/>
            <a:ext cx="3586163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Feature Extraction: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Analyzes jitter, shimmer, and pitch frequency.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781526" y="3830479"/>
            <a:ext cx="3586163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Optimized Design: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Achieves low-latency, energy-efficient, and portable diagnosis.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4783931" y="2212300"/>
            <a:ext cx="2093476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Why It Matters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783931" y="2641282"/>
            <a:ext cx="3586163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Non-Invasive Early Detection: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Offers a simple method for early diagnosis through speech.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4783931" y="3503890"/>
            <a:ext cx="3586163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Portable &amp; Low-Power: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FPGA-based solution enables diagnosis anywhere, even at home.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4783931" y="4366498"/>
            <a:ext cx="3586163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Accessibility: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Expands diagnostic reach to rural communities, enhancing healthcare equity.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781526" y="5501125"/>
            <a:ext cx="7580948" cy="28456"/>
          </a:xfrm>
          <a:prstGeom prst="rect">
            <a:avLst/>
          </a:prstGeom>
          <a:solidFill>
            <a:srgbClr val="52586B">
              <a:alpha val="5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781526" y="5780723"/>
            <a:ext cx="3342918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Our Contribution: Advancements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81526" y="6293525"/>
            <a:ext cx="7580948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Integrate </a:t>
            </a: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deep learning models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(CNN, LSTM) for robust voice pattern recognition.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781526" y="6620113"/>
            <a:ext cx="7580948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Extend detection to </a:t>
            </a: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other neurodegenerative or speech disorders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, broadening diagnostic scope.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81526" y="6946702"/>
            <a:ext cx="7580948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Apply </a:t>
            </a: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model optimization techniques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(quantization, pruning) for improved FPGA resource efficiency.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1526" y="614005"/>
            <a:ext cx="7580948" cy="1046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Portable Handheld Ultrasound with FPGA-Based SAI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781526" y="2079427"/>
            <a:ext cx="2093476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The Innovation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81526" y="2508409"/>
            <a:ext cx="3586163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Handheld Ultrasound: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Utilizes Synthetic Aperture Imaging (SAI) for portable scanning.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781526" y="3371017"/>
            <a:ext cx="3586163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Integrated Processing: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Employs DSP, Doppler, and B-SCAN methods for on-device image processing.</a:t>
            </a:r>
            <a:endParaRPr lang="en-US" sz="1300" dirty="0"/>
          </a:p>
        </p:txBody>
      </p:sp>
      <p:sp>
        <p:nvSpPr>
          <p:cNvPr id="7" name="Text 4"/>
          <p:cNvSpPr/>
          <p:nvPr/>
        </p:nvSpPr>
        <p:spPr>
          <a:xfrm>
            <a:off x="781526" y="4233624"/>
            <a:ext cx="3586163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Simplified Design: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Focuses on a user-friendly handheld device for basic ultrasound.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4783931" y="2079427"/>
            <a:ext cx="2093476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Why It Matters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783931" y="2508409"/>
            <a:ext cx="3586163" cy="804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Remote Area Utility: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Highly beneficial for regions with limited access to advanced medical equipment.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4783931" y="3371017"/>
            <a:ext cx="3586163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Cost-Effective: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Low-cost FPGA implementation makes it accessible.</a:t>
            </a:r>
            <a:endParaRPr lang="en-US" sz="1300" dirty="0"/>
          </a:p>
        </p:txBody>
      </p:sp>
      <p:sp>
        <p:nvSpPr>
          <p:cNvPr id="11" name="Text 8"/>
          <p:cNvSpPr/>
          <p:nvPr/>
        </p:nvSpPr>
        <p:spPr>
          <a:xfrm>
            <a:off x="4783931" y="3965615"/>
            <a:ext cx="3586163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Single-Probe Operation: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Simplifies use and streamlines the scanning process.</a:t>
            </a:r>
            <a:endParaRPr lang="en-US" sz="1300" dirty="0"/>
          </a:p>
        </p:txBody>
      </p:sp>
      <p:sp>
        <p:nvSpPr>
          <p:cNvPr id="12" name="Shape 9"/>
          <p:cNvSpPr/>
          <p:nvPr/>
        </p:nvSpPr>
        <p:spPr>
          <a:xfrm>
            <a:off x="781526" y="5368251"/>
            <a:ext cx="7580948" cy="28456"/>
          </a:xfrm>
          <a:prstGeom prst="rect">
            <a:avLst/>
          </a:prstGeom>
          <a:solidFill>
            <a:srgbClr val="52586B">
              <a:alpha val="50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781526" y="5647849"/>
            <a:ext cx="3342918" cy="261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Our Contribution: Advancements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81526" y="6160651"/>
            <a:ext cx="7580948" cy="2680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Leverage as an </a:t>
            </a: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input device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for advanced diagnostic systems requiring ultrasound data.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781526" y="6487239"/>
            <a:ext cx="7580948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Enhance FPGA specs to enable </a:t>
            </a: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both input and output processing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on a single board, improving system integration.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781526" y="7081838"/>
            <a:ext cx="7580948" cy="536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 </a:t>
            </a:r>
            <a:r>
              <a:rPr lang="en-US" sz="13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model optimization techniques</a:t>
            </a:r>
            <a:r>
              <a:rPr lang="en-US" sz="13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(quantization, pruning) for superior FPGA resource efficiency.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23768"/>
            <a:ext cx="7556421" cy="1204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FPGA SoC for Adaptive IoMT Edge Intelligence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93790" y="2117884"/>
            <a:ext cx="755642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paper serves as an inspirational blueprint, showcasing the full potential of integrated systems.</a:t>
            </a: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793790" y="314420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The Innovation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93790" y="3638193"/>
            <a:ext cx="354306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Adaptive DNNs:</a:t>
            </a:r>
            <a:r>
              <a:rPr lang="en-US" sz="15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Developed for multimodal edge intelligence in healthcare.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793790" y="4630698"/>
            <a:ext cx="354306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FPGA-SoC Implementation:</a:t>
            </a:r>
            <a:r>
              <a:rPr lang="en-US" sz="15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Ensures real-time, low-power edge computing for IoMT.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93790" y="5623203"/>
            <a:ext cx="354306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Multimodal Data Fusion:</a:t>
            </a:r>
            <a:r>
              <a:rPr lang="en-US" sz="15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Integrates audio, image, and text for robust decision-making.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793790" y="6615708"/>
            <a:ext cx="354306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Dynamic Network Selection:</a:t>
            </a:r>
            <a:r>
              <a:rPr lang="en-US" sz="15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Adjusts model complexity based on input and hardware resources.</a:t>
            </a:r>
            <a:endParaRPr lang="en-US" sz="1500" dirty="0"/>
          </a:p>
        </p:txBody>
      </p:sp>
      <p:sp>
        <p:nvSpPr>
          <p:cNvPr id="10" name="Text 7"/>
          <p:cNvSpPr/>
          <p:nvPr/>
        </p:nvSpPr>
        <p:spPr>
          <a:xfrm>
            <a:off x="4814768" y="314420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Why It Matters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4814768" y="3638193"/>
            <a:ext cx="354306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Next-Gen Healthcare Tech:</a:t>
            </a:r>
            <a:r>
              <a:rPr lang="en-US" sz="15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Combines AI, Edge Computing, IoMT, and FPGA.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4814768" y="4630698"/>
            <a:ext cx="354306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Adaptive &amp; Resilient:</a:t>
            </a:r>
            <a:r>
              <a:rPr lang="en-US" sz="15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Adjusts to constraints like battery life and network conditions.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4814768" y="5623203"/>
            <a:ext cx="354306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Full Implementation:</a:t>
            </a:r>
            <a:r>
              <a:rPr lang="en-US" sz="15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Demonstrates complete data fusion to classification.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4814768" y="6615708"/>
            <a:ext cx="354306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b="1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Real-World Impact:</a:t>
            </a:r>
            <a:r>
              <a:rPr lang="en-US" sz="150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Applicable in wearables, smart hospitals, and rural health.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40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2347" y="536138"/>
            <a:ext cx="5148739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Advancing IoMT Edge Intelligence</a:t>
            </a:r>
            <a:endParaRPr lang="en-US" sz="2450" dirty="0"/>
          </a:p>
        </p:txBody>
      </p:sp>
      <p:sp>
        <p:nvSpPr>
          <p:cNvPr id="4" name="Shape 1"/>
          <p:cNvSpPr/>
          <p:nvPr/>
        </p:nvSpPr>
        <p:spPr>
          <a:xfrm>
            <a:off x="682347" y="1122164"/>
            <a:ext cx="7779306" cy="741045"/>
          </a:xfrm>
          <a:prstGeom prst="roundRect">
            <a:avLst>
              <a:gd name="adj" fmla="val 7183"/>
            </a:avLst>
          </a:prstGeom>
          <a:solidFill>
            <a:srgbClr val="B6D6FC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030" y="1314450"/>
            <a:ext cx="158353" cy="12668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94065" y="1280517"/>
            <a:ext cx="7240905" cy="405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section builds upon the previous inspirational paper, focusing on actionable enhancements for future research and development.</a:t>
            </a:r>
            <a:endParaRPr lang="en-US" sz="950" dirty="0"/>
          </a:p>
        </p:txBody>
      </p:sp>
      <p:sp>
        <p:nvSpPr>
          <p:cNvPr id="7" name="Shape 3"/>
          <p:cNvSpPr/>
          <p:nvPr/>
        </p:nvSpPr>
        <p:spPr>
          <a:xfrm>
            <a:off x="682347" y="2195751"/>
            <a:ext cx="7779306" cy="1137999"/>
          </a:xfrm>
          <a:prstGeom prst="roundRect">
            <a:avLst>
              <a:gd name="adj" fmla="val 6428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8" name="Shape 4"/>
          <p:cNvSpPr/>
          <p:nvPr/>
        </p:nvSpPr>
        <p:spPr>
          <a:xfrm>
            <a:off x="682347" y="2180511"/>
            <a:ext cx="7779306" cy="60960"/>
          </a:xfrm>
          <a:prstGeom prst="roundRect">
            <a:avLst>
              <a:gd name="adj" fmla="val 87321"/>
            </a:avLst>
          </a:prstGeom>
          <a:solidFill>
            <a:srgbClr val="373B48"/>
          </a:solidFill>
          <a:ln/>
        </p:spPr>
      </p:sp>
      <p:sp>
        <p:nvSpPr>
          <p:cNvPr id="9" name="Shape 5"/>
          <p:cNvSpPr/>
          <p:nvPr/>
        </p:nvSpPr>
        <p:spPr>
          <a:xfrm>
            <a:off x="4381917" y="2005727"/>
            <a:ext cx="380167" cy="380167"/>
          </a:xfrm>
          <a:prstGeom prst="roundRect">
            <a:avLst>
              <a:gd name="adj" fmla="val 240526"/>
            </a:avLst>
          </a:prstGeom>
          <a:solidFill>
            <a:srgbClr val="373B48"/>
          </a:solidFill>
          <a:ln/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5979" y="2100739"/>
            <a:ext cx="152043" cy="19002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24270" y="2512576"/>
            <a:ext cx="2404943" cy="198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Custom Hardware Accelerators</a:t>
            </a:r>
            <a:endParaRPr lang="en-US" sz="1200" dirty="0"/>
          </a:p>
        </p:txBody>
      </p:sp>
      <p:sp>
        <p:nvSpPr>
          <p:cNvPr id="12" name="Text 7"/>
          <p:cNvSpPr/>
          <p:nvPr/>
        </p:nvSpPr>
        <p:spPr>
          <a:xfrm>
            <a:off x="824270" y="2786539"/>
            <a:ext cx="7495461" cy="405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Extend the platform with specialized accelerators for complex operations like LSTM or transformer blocks, boosting processing speed for advanced AI models.</a:t>
            </a:r>
            <a:endParaRPr lang="en-US" sz="950" dirty="0"/>
          </a:p>
        </p:txBody>
      </p:sp>
      <p:sp>
        <p:nvSpPr>
          <p:cNvPr id="13" name="Shape 8"/>
          <p:cNvSpPr/>
          <p:nvPr/>
        </p:nvSpPr>
        <p:spPr>
          <a:xfrm>
            <a:off x="682347" y="3650456"/>
            <a:ext cx="7779306" cy="1137999"/>
          </a:xfrm>
          <a:prstGeom prst="roundRect">
            <a:avLst>
              <a:gd name="adj" fmla="val 6428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4" name="Shape 9"/>
          <p:cNvSpPr/>
          <p:nvPr/>
        </p:nvSpPr>
        <p:spPr>
          <a:xfrm>
            <a:off x="682347" y="3635216"/>
            <a:ext cx="7779306" cy="60960"/>
          </a:xfrm>
          <a:prstGeom prst="roundRect">
            <a:avLst>
              <a:gd name="adj" fmla="val 87321"/>
            </a:avLst>
          </a:prstGeom>
          <a:solidFill>
            <a:srgbClr val="373B48"/>
          </a:solidFill>
          <a:ln/>
        </p:spPr>
      </p:sp>
      <p:sp>
        <p:nvSpPr>
          <p:cNvPr id="15" name="Shape 10"/>
          <p:cNvSpPr/>
          <p:nvPr/>
        </p:nvSpPr>
        <p:spPr>
          <a:xfrm>
            <a:off x="4381917" y="3460433"/>
            <a:ext cx="380167" cy="380167"/>
          </a:xfrm>
          <a:prstGeom prst="roundRect">
            <a:avLst>
              <a:gd name="adj" fmla="val 240526"/>
            </a:avLst>
          </a:prstGeom>
          <a:solidFill>
            <a:srgbClr val="373B48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5979" y="3555444"/>
            <a:ext cx="152043" cy="19002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824270" y="3967282"/>
            <a:ext cx="1584246" cy="198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TinyML Integration</a:t>
            </a:r>
            <a:endParaRPr lang="en-US" sz="1200" dirty="0"/>
          </a:p>
        </p:txBody>
      </p:sp>
      <p:sp>
        <p:nvSpPr>
          <p:cNvPr id="18" name="Text 12"/>
          <p:cNvSpPr/>
          <p:nvPr/>
        </p:nvSpPr>
        <p:spPr>
          <a:xfrm>
            <a:off x="824270" y="4241244"/>
            <a:ext cx="7495461" cy="405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Further optimize models with TinyML principles, enabling deployment on even more constrained and low-power devices for broader accessibility.</a:t>
            </a:r>
            <a:endParaRPr lang="en-US" sz="950" dirty="0"/>
          </a:p>
        </p:txBody>
      </p:sp>
      <p:sp>
        <p:nvSpPr>
          <p:cNvPr id="19" name="Shape 13"/>
          <p:cNvSpPr/>
          <p:nvPr/>
        </p:nvSpPr>
        <p:spPr>
          <a:xfrm>
            <a:off x="682347" y="5105162"/>
            <a:ext cx="7779306" cy="1137999"/>
          </a:xfrm>
          <a:prstGeom prst="roundRect">
            <a:avLst>
              <a:gd name="adj" fmla="val 6428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0" name="Shape 14"/>
          <p:cNvSpPr/>
          <p:nvPr/>
        </p:nvSpPr>
        <p:spPr>
          <a:xfrm>
            <a:off x="682347" y="5089922"/>
            <a:ext cx="7779306" cy="60960"/>
          </a:xfrm>
          <a:prstGeom prst="roundRect">
            <a:avLst>
              <a:gd name="adj" fmla="val 87321"/>
            </a:avLst>
          </a:prstGeom>
          <a:solidFill>
            <a:srgbClr val="373B48"/>
          </a:solidFill>
          <a:ln/>
        </p:spPr>
      </p:sp>
      <p:sp>
        <p:nvSpPr>
          <p:cNvPr id="21" name="Shape 15"/>
          <p:cNvSpPr/>
          <p:nvPr/>
        </p:nvSpPr>
        <p:spPr>
          <a:xfrm>
            <a:off x="4381917" y="4915138"/>
            <a:ext cx="380167" cy="380167"/>
          </a:xfrm>
          <a:prstGeom prst="roundRect">
            <a:avLst>
              <a:gd name="adj" fmla="val 240526"/>
            </a:avLst>
          </a:prstGeom>
          <a:solidFill>
            <a:srgbClr val="373B48"/>
          </a:solidFill>
          <a:ln/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5979" y="5010150"/>
            <a:ext cx="152043" cy="190024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824270" y="5421987"/>
            <a:ext cx="2136577" cy="198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Enhanced Security Modules</a:t>
            </a:r>
            <a:endParaRPr lang="en-US" sz="1200" dirty="0"/>
          </a:p>
        </p:txBody>
      </p:sp>
      <p:sp>
        <p:nvSpPr>
          <p:cNvPr id="24" name="Text 17"/>
          <p:cNvSpPr/>
          <p:nvPr/>
        </p:nvSpPr>
        <p:spPr>
          <a:xfrm>
            <a:off x="824270" y="5695950"/>
            <a:ext cx="7495461" cy="405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Incorporate robust security features (encryption, secure boot) to ensure deployability in commercial medical IoT networks, addressing critical privacy concerns.</a:t>
            </a:r>
            <a:endParaRPr lang="en-US" sz="950" dirty="0"/>
          </a:p>
        </p:txBody>
      </p:sp>
      <p:sp>
        <p:nvSpPr>
          <p:cNvPr id="25" name="Shape 18"/>
          <p:cNvSpPr/>
          <p:nvPr/>
        </p:nvSpPr>
        <p:spPr>
          <a:xfrm>
            <a:off x="682347" y="6559868"/>
            <a:ext cx="7779306" cy="1137999"/>
          </a:xfrm>
          <a:prstGeom prst="roundRect">
            <a:avLst>
              <a:gd name="adj" fmla="val 6428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6" name="Shape 19"/>
          <p:cNvSpPr/>
          <p:nvPr/>
        </p:nvSpPr>
        <p:spPr>
          <a:xfrm>
            <a:off x="682347" y="6544628"/>
            <a:ext cx="7779306" cy="60960"/>
          </a:xfrm>
          <a:prstGeom prst="roundRect">
            <a:avLst>
              <a:gd name="adj" fmla="val 87321"/>
            </a:avLst>
          </a:prstGeom>
          <a:solidFill>
            <a:srgbClr val="373B48"/>
          </a:solidFill>
          <a:ln/>
        </p:spPr>
      </p:sp>
      <p:sp>
        <p:nvSpPr>
          <p:cNvPr id="27" name="Shape 20"/>
          <p:cNvSpPr/>
          <p:nvPr/>
        </p:nvSpPr>
        <p:spPr>
          <a:xfrm>
            <a:off x="4381917" y="6369844"/>
            <a:ext cx="380167" cy="380167"/>
          </a:xfrm>
          <a:prstGeom prst="roundRect">
            <a:avLst>
              <a:gd name="adj" fmla="val 240526"/>
            </a:avLst>
          </a:prstGeom>
          <a:solidFill>
            <a:srgbClr val="373B48"/>
          </a:solidFill>
          <a:ln/>
        </p:spPr>
      </p:sp>
      <p:pic>
        <p:nvPicPr>
          <p:cNvPr id="2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95979" y="6464856"/>
            <a:ext cx="152043" cy="190024"/>
          </a:xfrm>
          <a:prstGeom prst="rect">
            <a:avLst/>
          </a:prstGeom>
        </p:spPr>
      </p:pic>
      <p:sp>
        <p:nvSpPr>
          <p:cNvPr id="29" name="Text 21"/>
          <p:cNvSpPr/>
          <p:nvPr/>
        </p:nvSpPr>
        <p:spPr>
          <a:xfrm>
            <a:off x="824270" y="6876693"/>
            <a:ext cx="1984534" cy="198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Regional Dataset Training</a:t>
            </a:r>
            <a:endParaRPr lang="en-US" sz="1200" dirty="0"/>
          </a:p>
        </p:txBody>
      </p:sp>
      <p:sp>
        <p:nvSpPr>
          <p:cNvPr id="30" name="Text 22"/>
          <p:cNvSpPr/>
          <p:nvPr/>
        </p:nvSpPr>
        <p:spPr>
          <a:xfrm>
            <a:off x="824270" y="7150656"/>
            <a:ext cx="7495461" cy="405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Train the system on diverse regional datasets (e.g., Indian medical data) to improve local applicability and accuracy, tailoring solutions to specific population needs.</a:t>
            </a:r>
            <a:endParaRPr lang="en-US" sz="9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92850"/>
            <a:ext cx="7556421" cy="1275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Key Takeaways &amp; Future Outlook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80190" y="267890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Shared Insights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280190" y="3201829"/>
            <a:ext cx="3529251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FPGA's Central Role: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Significant developments in medical tech leverage FPGA for efficient embedded systems.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280190" y="4580096"/>
            <a:ext cx="3529251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ML/DL Synergy: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Almost every project integrates machine learning or deep learning for optimized hardware utilization.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280190" y="5958364"/>
            <a:ext cx="3529251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Hardware Acceleration: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 consistent theme across papers, crucial for improving performance and efficiency.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0314980" y="2678906"/>
            <a:ext cx="255174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Path Forward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14980" y="3201829"/>
            <a:ext cx="3529251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Enhanced DNNs/RNNs: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Potential to further boost accuracy in existing applications.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314980" y="4253389"/>
            <a:ext cx="3529251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Target Real-Time Problems: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Focus on medical issues that still lack efficient, FPGA-ML/DL-driven solutions.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10314980" y="5631656"/>
            <a:ext cx="3529251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New Domain Exploration:</a:t>
            </a:r>
            <a:r>
              <a:rPr lang="en-US" sz="160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Apply this approach to other fields beyond current studies, driven by real-world needs.</a:t>
            </a:r>
            <a:endParaRPr lang="en-US" sz="16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F1D524-9DA9-138B-BEEE-D2DDA7C6436D}"/>
              </a:ext>
            </a:extLst>
          </p:cNvPr>
          <p:cNvSpPr/>
          <p:nvPr/>
        </p:nvSpPr>
        <p:spPr>
          <a:xfrm>
            <a:off x="12901961" y="7627434"/>
            <a:ext cx="1639229" cy="5805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1005</Words>
  <Application>Microsoft Office PowerPoint</Application>
  <PresentationFormat>Custom</PresentationFormat>
  <Paragraphs>107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Mona Sans Semi Bold</vt:lpstr>
      <vt:lpstr>Funnel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Praveen Podalakur</cp:lastModifiedBy>
  <cp:revision>2</cp:revision>
  <dcterms:created xsi:type="dcterms:W3CDTF">2025-07-30T11:30:24Z</dcterms:created>
  <dcterms:modified xsi:type="dcterms:W3CDTF">2025-07-30T12:23:28Z</dcterms:modified>
</cp:coreProperties>
</file>